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340" r:id="rId3"/>
    <p:sldId id="341" r:id="rId4"/>
    <p:sldId id="342" r:id="rId5"/>
    <p:sldId id="343" r:id="rId6"/>
    <p:sldId id="344" r:id="rId7"/>
    <p:sldId id="291" r:id="rId8"/>
    <p:sldId id="346" r:id="rId9"/>
    <p:sldId id="347" r:id="rId10"/>
    <p:sldId id="348" r:id="rId11"/>
    <p:sldId id="350" r:id="rId12"/>
    <p:sldId id="351" r:id="rId13"/>
    <p:sldId id="352" r:id="rId14"/>
    <p:sldId id="354" r:id="rId15"/>
    <p:sldId id="356" r:id="rId16"/>
    <p:sldId id="359" r:id="rId17"/>
    <p:sldId id="349" r:id="rId18"/>
    <p:sldId id="353" r:id="rId19"/>
    <p:sldId id="369" r:id="rId20"/>
    <p:sldId id="370" r:id="rId21"/>
    <p:sldId id="286" r:id="rId22"/>
    <p:sldId id="371" r:id="rId23"/>
    <p:sldId id="357" r:id="rId24"/>
    <p:sldId id="358" r:id="rId25"/>
    <p:sldId id="360" r:id="rId26"/>
    <p:sldId id="361" r:id="rId27"/>
    <p:sldId id="262" r:id="rId28"/>
    <p:sldId id="363" r:id="rId29"/>
    <p:sldId id="272" r:id="rId30"/>
    <p:sldId id="263" r:id="rId31"/>
    <p:sldId id="264" r:id="rId32"/>
    <p:sldId id="368" r:id="rId33"/>
    <p:sldId id="367" r:id="rId34"/>
    <p:sldId id="364" r:id="rId35"/>
    <p:sldId id="365" r:id="rId36"/>
    <p:sldId id="366" r:id="rId37"/>
    <p:sldId id="37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A7FF6-26EF-8A4A-ABC3-1BF64949F634}" v="6" dt="2025-03-10T09:34:37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03"/>
    <p:restoredTop sz="96170"/>
  </p:normalViewPr>
  <p:slideViewPr>
    <p:cSldViewPr snapToGrid="0">
      <p:cViewPr varScale="1">
        <p:scale>
          <a:sx n="107" d="100"/>
          <a:sy n="107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630B754D-F9C2-E047-9EB7-ED81E2CC88E9}"/>
    <pc:docChg chg="modSld">
      <pc:chgData name="Silvia Caldararu" userId="fc8e66e4-48ec-41c8-8127-b05a3d560b48" providerId="ADAL" clId="{630B754D-F9C2-E047-9EB7-ED81E2CC88E9}" dt="2023-03-13T10:04:14.114" v="0" actId="767"/>
      <pc:docMkLst>
        <pc:docMk/>
      </pc:docMkLst>
      <pc:sldChg chg="addSp modSp">
        <pc:chgData name="Silvia Caldararu" userId="fc8e66e4-48ec-41c8-8127-b05a3d560b48" providerId="ADAL" clId="{630B754D-F9C2-E047-9EB7-ED81E2CC88E9}" dt="2023-03-13T10:04:14.114" v="0" actId="767"/>
        <pc:sldMkLst>
          <pc:docMk/>
          <pc:sldMk cId="932190465" sldId="256"/>
        </pc:sldMkLst>
      </pc:sldChg>
    </pc:docChg>
  </pc:docChgLst>
  <pc:docChgLst>
    <pc:chgData name="Silvia Caldararu" userId="fc8e66e4-48ec-41c8-8127-b05a3d560b48" providerId="ADAL" clId="{8DFA7FF6-26EF-8A4A-ABC3-1BF64949F634}"/>
    <pc:docChg chg="custSel addSld modSld">
      <pc:chgData name="Silvia Caldararu" userId="fc8e66e4-48ec-41c8-8127-b05a3d560b48" providerId="ADAL" clId="{8DFA7FF6-26EF-8A4A-ABC3-1BF64949F634}" dt="2025-03-10T09:34:37.631" v="63" actId="1076"/>
      <pc:docMkLst>
        <pc:docMk/>
      </pc:docMkLst>
      <pc:sldChg chg="modSp mod">
        <pc:chgData name="Silvia Caldararu" userId="fc8e66e4-48ec-41c8-8127-b05a3d560b48" providerId="ADAL" clId="{8DFA7FF6-26EF-8A4A-ABC3-1BF64949F634}" dt="2025-03-06T17:14:51.215" v="0" actId="313"/>
        <pc:sldMkLst>
          <pc:docMk/>
          <pc:sldMk cId="4079284666" sldId="369"/>
        </pc:sldMkLst>
        <pc:spChg chg="mod">
          <ac:chgData name="Silvia Caldararu" userId="fc8e66e4-48ec-41c8-8127-b05a3d560b48" providerId="ADAL" clId="{8DFA7FF6-26EF-8A4A-ABC3-1BF64949F634}" dt="2025-03-06T17:14:51.215" v="0" actId="313"/>
          <ac:spMkLst>
            <pc:docMk/>
            <pc:sldMk cId="4079284666" sldId="369"/>
            <ac:spMk id="7" creationId="{5102C484-C1C4-9324-75A0-5C4D101956AE}"/>
          </ac:spMkLst>
        </pc:spChg>
      </pc:sldChg>
      <pc:sldChg chg="addSp delSp modSp add mod">
        <pc:chgData name="Silvia Caldararu" userId="fc8e66e4-48ec-41c8-8127-b05a3d560b48" providerId="ADAL" clId="{8DFA7FF6-26EF-8A4A-ABC3-1BF64949F634}" dt="2025-03-10T09:34:37.631" v="63" actId="1076"/>
        <pc:sldMkLst>
          <pc:docMk/>
          <pc:sldMk cId="4154465810" sldId="373"/>
        </pc:sldMkLst>
        <pc:spChg chg="mod">
          <ac:chgData name="Silvia Caldararu" userId="fc8e66e4-48ec-41c8-8127-b05a3d560b48" providerId="ADAL" clId="{8DFA7FF6-26EF-8A4A-ABC3-1BF64949F634}" dt="2025-03-10T09:32:12.155" v="18" actId="20577"/>
          <ac:spMkLst>
            <pc:docMk/>
            <pc:sldMk cId="4154465810" sldId="373"/>
            <ac:spMk id="2" creationId="{AE4185DE-60BC-1FFB-F47F-9649A78C5563}"/>
          </ac:spMkLst>
        </pc:spChg>
        <pc:spChg chg="mod">
          <ac:chgData name="Silvia Caldararu" userId="fc8e66e4-48ec-41c8-8127-b05a3d560b48" providerId="ADAL" clId="{8DFA7FF6-26EF-8A4A-ABC3-1BF64949F634}" dt="2025-03-10T09:33:49.811" v="58"/>
          <ac:spMkLst>
            <pc:docMk/>
            <pc:sldMk cId="4154465810" sldId="373"/>
            <ac:spMk id="3" creationId="{2178ABAB-9D43-EBA1-58B7-869D3CAF73D3}"/>
          </ac:spMkLst>
        </pc:spChg>
        <pc:spChg chg="mod">
          <ac:chgData name="Silvia Caldararu" userId="fc8e66e4-48ec-41c8-8127-b05a3d560b48" providerId="ADAL" clId="{8DFA7FF6-26EF-8A4A-ABC3-1BF64949F634}" dt="2025-03-10T09:32:32.716" v="57" actId="20577"/>
          <ac:spMkLst>
            <pc:docMk/>
            <pc:sldMk cId="4154465810" sldId="373"/>
            <ac:spMk id="6" creationId="{14E87035-A2D1-F087-B2A8-34B2D6763DC9}"/>
          </ac:spMkLst>
        </pc:spChg>
        <pc:picChg chg="add mod">
          <ac:chgData name="Silvia Caldararu" userId="fc8e66e4-48ec-41c8-8127-b05a3d560b48" providerId="ADAL" clId="{8DFA7FF6-26EF-8A4A-ABC3-1BF64949F634}" dt="2025-03-10T09:34:37.631" v="63" actId="1076"/>
          <ac:picMkLst>
            <pc:docMk/>
            <pc:sldMk cId="4154465810" sldId="373"/>
            <ac:picMk id="1026" creationId="{C9F26E33-ADA8-4456-FAAE-0EF55811718A}"/>
          </ac:picMkLst>
        </pc:picChg>
        <pc:picChg chg="del">
          <ac:chgData name="Silvia Caldararu" userId="fc8e66e4-48ec-41c8-8127-b05a3d560b48" providerId="ADAL" clId="{8DFA7FF6-26EF-8A4A-ABC3-1BF64949F634}" dt="2025-03-10T09:33:53.399" v="59" actId="478"/>
          <ac:picMkLst>
            <pc:docMk/>
            <pc:sldMk cId="4154465810" sldId="373"/>
            <ac:picMk id="3074" creationId="{5B040BA1-0BEE-79CD-4D5C-A101378484C0}"/>
          </ac:picMkLst>
        </pc:picChg>
      </pc:sldChg>
    </pc:docChg>
  </pc:docChgLst>
  <pc:docChgLst>
    <pc:chgData name="Silvia Caldararu" userId="fc8e66e4-48ec-41c8-8127-b05a3d560b48" providerId="ADAL" clId="{C8EBD998-3D28-9243-A3FD-9A9BB96490CA}"/>
    <pc:docChg chg="custSel addSld delSld modSld sldOrd">
      <pc:chgData name="Silvia Caldararu" userId="fc8e66e4-48ec-41c8-8127-b05a3d560b48" providerId="ADAL" clId="{C8EBD998-3D28-9243-A3FD-9A9BB96490CA}" dt="2024-03-11T09:27:16.779" v="302" actId="122"/>
      <pc:docMkLst>
        <pc:docMk/>
      </pc:docMkLst>
      <pc:sldChg chg="add">
        <pc:chgData name="Silvia Caldararu" userId="fc8e66e4-48ec-41c8-8127-b05a3d560b48" providerId="ADAL" clId="{C8EBD998-3D28-9243-A3FD-9A9BB96490CA}" dt="2024-03-06T17:25:02.352" v="122"/>
        <pc:sldMkLst>
          <pc:docMk/>
          <pc:sldMk cId="1609443001" sldId="262"/>
        </pc:sldMkLst>
      </pc:sldChg>
      <pc:sldChg chg="modSp add mod modNotesTx">
        <pc:chgData name="Silvia Caldararu" userId="fc8e66e4-48ec-41c8-8127-b05a3d560b48" providerId="ADAL" clId="{C8EBD998-3D28-9243-A3FD-9A9BB96490CA}" dt="2024-03-06T17:55:08.921" v="298" actId="20577"/>
        <pc:sldMkLst>
          <pc:docMk/>
          <pc:sldMk cId="113527668" sldId="263"/>
        </pc:sldMkLst>
      </pc:sldChg>
      <pc:sldChg chg="add">
        <pc:chgData name="Silvia Caldararu" userId="fc8e66e4-48ec-41c8-8127-b05a3d560b48" providerId="ADAL" clId="{C8EBD998-3D28-9243-A3FD-9A9BB96490CA}" dt="2024-03-06T17:57:14.771" v="300"/>
        <pc:sldMkLst>
          <pc:docMk/>
          <pc:sldMk cId="3800356628" sldId="264"/>
        </pc:sldMkLst>
      </pc:sldChg>
      <pc:sldChg chg="add modNotesTx">
        <pc:chgData name="Silvia Caldararu" userId="fc8e66e4-48ec-41c8-8127-b05a3d560b48" providerId="ADAL" clId="{C8EBD998-3D28-9243-A3FD-9A9BB96490CA}" dt="2024-03-06T17:52:59.725" v="276" actId="20577"/>
        <pc:sldMkLst>
          <pc:docMk/>
          <pc:sldMk cId="283350844" sldId="272"/>
        </pc:sldMkLst>
      </pc:sldChg>
      <pc:sldChg chg="modSp mod">
        <pc:chgData name="Silvia Caldararu" userId="fc8e66e4-48ec-41c8-8127-b05a3d560b48" providerId="ADAL" clId="{C8EBD998-3D28-9243-A3FD-9A9BB96490CA}" dt="2024-03-11T09:27:16.779" v="302" actId="122"/>
        <pc:sldMkLst>
          <pc:docMk/>
          <pc:sldMk cId="3950095082" sldId="341"/>
        </pc:sldMkLst>
      </pc:sldChg>
      <pc:sldChg chg="modSp mod">
        <pc:chgData name="Silvia Caldararu" userId="fc8e66e4-48ec-41c8-8127-b05a3d560b48" providerId="ADAL" clId="{C8EBD998-3D28-9243-A3FD-9A9BB96490CA}" dt="2024-03-06T16:56:42.588" v="2" actId="14100"/>
        <pc:sldMkLst>
          <pc:docMk/>
          <pc:sldMk cId="3090289876" sldId="343"/>
        </pc:sldMkLst>
      </pc:sldChg>
      <pc:sldChg chg="modNotesTx">
        <pc:chgData name="Silvia Caldararu" userId="fc8e66e4-48ec-41c8-8127-b05a3d560b48" providerId="ADAL" clId="{C8EBD998-3D28-9243-A3FD-9A9BB96490CA}" dt="2024-03-06T17:00:53.583" v="34" actId="20577"/>
        <pc:sldMkLst>
          <pc:docMk/>
          <pc:sldMk cId="2731735843" sldId="344"/>
        </pc:sldMkLst>
      </pc:sldChg>
      <pc:sldChg chg="modSp mod modNotesTx">
        <pc:chgData name="Silvia Caldararu" userId="fc8e66e4-48ec-41c8-8127-b05a3d560b48" providerId="ADAL" clId="{C8EBD998-3D28-9243-A3FD-9A9BB96490CA}" dt="2024-03-06T17:09:38.045" v="42" actId="20577"/>
        <pc:sldMkLst>
          <pc:docMk/>
          <pc:sldMk cId="2836373072" sldId="350"/>
        </pc:sldMkLst>
      </pc:sldChg>
      <pc:sldChg chg="modSp mod modNotesTx">
        <pc:chgData name="Silvia Caldararu" userId="fc8e66e4-48ec-41c8-8127-b05a3d560b48" providerId="ADAL" clId="{C8EBD998-3D28-9243-A3FD-9A9BB96490CA}" dt="2024-03-06T17:17:43.887" v="110" actId="20577"/>
        <pc:sldMkLst>
          <pc:docMk/>
          <pc:sldMk cId="493416990" sldId="353"/>
        </pc:sldMkLst>
      </pc:sldChg>
      <pc:sldChg chg="modSp mod modNotesTx">
        <pc:chgData name="Silvia Caldararu" userId="fc8e66e4-48ec-41c8-8127-b05a3d560b48" providerId="ADAL" clId="{C8EBD998-3D28-9243-A3FD-9A9BB96490CA}" dt="2024-03-06T17:12:17.796" v="51" actId="20577"/>
        <pc:sldMkLst>
          <pc:docMk/>
          <pc:sldMk cId="1880474808" sldId="354"/>
        </pc:sldMkLst>
      </pc:sldChg>
      <pc:sldChg chg="modNotesTx">
        <pc:chgData name="Silvia Caldararu" userId="fc8e66e4-48ec-41c8-8127-b05a3d560b48" providerId="ADAL" clId="{C8EBD998-3D28-9243-A3FD-9A9BB96490CA}" dt="2024-03-06T17:13:52.871" v="54" actId="20577"/>
        <pc:sldMkLst>
          <pc:docMk/>
          <pc:sldMk cId="1193875754" sldId="356"/>
        </pc:sldMkLst>
      </pc:sldChg>
      <pc:sldChg chg="modSp mod modNotesTx">
        <pc:chgData name="Silvia Caldararu" userId="fc8e66e4-48ec-41c8-8127-b05a3d560b48" providerId="ADAL" clId="{C8EBD998-3D28-9243-A3FD-9A9BB96490CA}" dt="2024-03-06T17:18:58.001" v="117" actId="20577"/>
        <pc:sldMkLst>
          <pc:docMk/>
          <pc:sldMk cId="4051215574" sldId="357"/>
        </pc:sldMkLst>
      </pc:sldChg>
      <pc:sldChg chg="modSp mod">
        <pc:chgData name="Silvia Caldararu" userId="fc8e66e4-48ec-41c8-8127-b05a3d560b48" providerId="ADAL" clId="{C8EBD998-3D28-9243-A3FD-9A9BB96490CA}" dt="2024-03-06T17:19:28.276" v="121" actId="14100"/>
        <pc:sldMkLst>
          <pc:docMk/>
          <pc:sldMk cId="2548835231" sldId="358"/>
        </pc:sldMkLst>
      </pc:sldChg>
      <pc:sldChg chg="modSp mod modNotesTx">
        <pc:chgData name="Silvia Caldararu" userId="fc8e66e4-48ec-41c8-8127-b05a3d560b48" providerId="ADAL" clId="{C8EBD998-3D28-9243-A3FD-9A9BB96490CA}" dt="2024-03-06T17:14:38.045" v="57"/>
        <pc:sldMkLst>
          <pc:docMk/>
          <pc:sldMk cId="648498696" sldId="359"/>
        </pc:sldMkLst>
      </pc:sldChg>
      <pc:sldChg chg="del">
        <pc:chgData name="Silvia Caldararu" userId="fc8e66e4-48ec-41c8-8127-b05a3d560b48" providerId="ADAL" clId="{C8EBD998-3D28-9243-A3FD-9A9BB96490CA}" dt="2024-03-06T17:57:18.197" v="301" actId="2696"/>
        <pc:sldMkLst>
          <pc:docMk/>
          <pc:sldMk cId="3430100763" sldId="362"/>
        </pc:sldMkLst>
      </pc:sldChg>
      <pc:sldChg chg="ord">
        <pc:chgData name="Silvia Caldararu" userId="fc8e66e4-48ec-41c8-8127-b05a3d560b48" providerId="ADAL" clId="{C8EBD998-3D28-9243-A3FD-9A9BB96490CA}" dt="2024-03-06T17:25:06.305" v="123" actId="20578"/>
        <pc:sldMkLst>
          <pc:docMk/>
          <pc:sldMk cId="1640861078" sldId="363"/>
        </pc:sldMkLst>
      </pc:sldChg>
      <pc:sldChg chg="addSp delSp modSp new mod modNotesTx">
        <pc:chgData name="Silvia Caldararu" userId="fc8e66e4-48ec-41c8-8127-b05a3d560b48" providerId="ADAL" clId="{C8EBD998-3D28-9243-A3FD-9A9BB96490CA}" dt="2024-03-06T17:28:48.363" v="161" actId="20577"/>
        <pc:sldMkLst>
          <pc:docMk/>
          <pc:sldMk cId="568598044" sldId="370"/>
        </pc:sldMkLst>
      </pc:sldChg>
      <pc:sldChg chg="addSp modSp new mod modNotesTx">
        <pc:chgData name="Silvia Caldararu" userId="fc8e66e4-48ec-41c8-8127-b05a3d560b48" providerId="ADAL" clId="{C8EBD998-3D28-9243-A3FD-9A9BB96490CA}" dt="2024-03-06T17:33:27.233" v="243" actId="20577"/>
        <pc:sldMkLst>
          <pc:docMk/>
          <pc:sldMk cId="2655409326" sldId="371"/>
        </pc:sldMkLst>
      </pc:sldChg>
      <pc:sldChg chg="add">
        <pc:chgData name="Silvia Caldararu" userId="fc8e66e4-48ec-41c8-8127-b05a3d560b48" providerId="ADAL" clId="{C8EBD998-3D28-9243-A3FD-9A9BB96490CA}" dt="2024-03-06T17:56:11.339" v="299"/>
        <pc:sldMkLst>
          <pc:docMk/>
          <pc:sldMk cId="552443647" sldId="3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130A5-7D7E-ED46-B9C9-756662AC7A05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D820F-1A9A-EA48-AB7B-34EA3182D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87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WGI, chapter 4, figure 4.2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65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4, figure 4.24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45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WGII chapter 3 figure 3.13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035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WGII chapter 3 figure 3.15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421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4, figure 4.12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16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4, figure 4.19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008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4, figure 4.21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2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4, figure 4.2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326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226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4, figure 4.13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56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 I chapter 8, figure 8.3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516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WGI, chapter 8, figure 8.15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73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58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9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70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80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55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9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5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27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7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2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0ABE2-1F1F-A74D-BBD8-2927E79283F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E387D-6682-4A48-B20E-C0E0E366B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81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01F0-EB17-4F9A-A78A-B0B5658F95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Future climate:</a:t>
            </a:r>
            <a:br>
              <a:rPr lang="en-GB" dirty="0"/>
            </a:br>
            <a:r>
              <a:rPr lang="en-GB" dirty="0"/>
              <a:t>temperature and precipitation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0FF73-A636-0E77-C7AB-D19A999EF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Silvia Caldararu</a:t>
            </a:r>
          </a:p>
          <a:p>
            <a:r>
              <a:rPr lang="en-US" dirty="0"/>
              <a:t>Email: </a:t>
            </a:r>
            <a:r>
              <a:rPr lang="en-US" dirty="0" err="1"/>
              <a:t>caldaras@tcd.ie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8E047-8AF4-E91D-FEE9-8D7723872A35}"/>
              </a:ext>
            </a:extLst>
          </p:cNvPr>
          <p:cNvSpPr txBox="1"/>
          <p:nvPr/>
        </p:nvSpPr>
        <p:spPr>
          <a:xfrm>
            <a:off x="12432632" y="6866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9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9F3A-00FA-8641-DB69-4C8698D3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Too complex a system to infer consequences through logic, we need a model</a:t>
            </a:r>
          </a:p>
        </p:txBody>
      </p:sp>
      <p:pic>
        <p:nvPicPr>
          <p:cNvPr id="3" name="Google Shape;118;p18">
            <a:extLst>
              <a:ext uri="{FF2B5EF4-FFF2-40B4-BE49-F238E27FC236}">
                <a16:creationId xmlns:a16="http://schemas.microsoft.com/office/drawing/2014/main" id="{1B94A506-BB74-606D-4679-7EF88A504C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077" y="1839604"/>
            <a:ext cx="10343565" cy="4171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24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7238-0A44-BA09-7043-A3ECA75A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Near-term global surface temperature increase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E6EB1-7C20-61F7-54E3-B6C8774E5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2"/>
          <a:stretch/>
        </p:blipFill>
        <p:spPr>
          <a:xfrm>
            <a:off x="4453485" y="1310877"/>
            <a:ext cx="6900315" cy="5029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4F9F0B-DA2A-B485-DAA9-095C8460AD8A}"/>
              </a:ext>
            </a:extLst>
          </p:cNvPr>
          <p:cNvSpPr txBox="1"/>
          <p:nvPr/>
        </p:nvSpPr>
        <p:spPr>
          <a:xfrm>
            <a:off x="503433" y="2671280"/>
            <a:ext cx="36059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Larger increase over land</a:t>
            </a:r>
          </a:p>
          <a:p>
            <a:endParaRPr lang="en-GB" dirty="0"/>
          </a:p>
          <a:p>
            <a:r>
              <a:rPr lang="en-GB" dirty="0"/>
              <a:t>Larger increase in the Northern hemisphere</a:t>
            </a:r>
          </a:p>
          <a:p>
            <a:endParaRPr lang="en-GB" dirty="0"/>
          </a:p>
          <a:p>
            <a:r>
              <a:rPr lang="en-GB" dirty="0"/>
              <a:t>Largest increase in the high Northern latitudes during boreal winter</a:t>
            </a:r>
          </a:p>
          <a:p>
            <a:endParaRPr lang="en-GB" dirty="0"/>
          </a:p>
          <a:p>
            <a:r>
              <a:rPr lang="en-GB" dirty="0"/>
              <a:t>Increase over Amazon basin during dry season </a:t>
            </a:r>
          </a:p>
        </p:txBody>
      </p:sp>
    </p:spTree>
    <p:extLst>
      <p:ext uri="{BB962C8B-B14F-4D97-AF65-F5344CB8AC3E}">
        <p14:creationId xmlns:p14="http://schemas.microsoft.com/office/powerpoint/2010/main" val="283637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AF78-CFDE-AAD0-5FE9-508218F2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land and ocean reflect, absorb and release heat differently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CA6A28D-BBDC-3A0A-727E-EB6C23B3A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9" y="2357929"/>
            <a:ext cx="4974920" cy="214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B8F6E-133A-5599-6C57-CFECD6D8739E}"/>
              </a:ext>
            </a:extLst>
          </p:cNvPr>
          <p:cNvSpPr txBox="1"/>
          <p:nvPr/>
        </p:nvSpPr>
        <p:spPr>
          <a:xfrm>
            <a:off x="1429693" y="4828854"/>
            <a:ext cx="35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Sensible heat – heat transfer depends on the surface properties and temperature differential </a:t>
            </a:r>
          </a:p>
        </p:txBody>
      </p:sp>
      <p:pic>
        <p:nvPicPr>
          <p:cNvPr id="7" name="Picture 2" descr="Foggy forest after rain. Ecology. Evaporation of moisture from the forest.  High angle landscape view of woods horizon Stock Photo | Adobe Stock">
            <a:extLst>
              <a:ext uri="{FF2B5EF4-FFF2-40B4-BE49-F238E27FC236}">
                <a16:creationId xmlns:a16="http://schemas.microsoft.com/office/drawing/2014/main" id="{2E4C8E7D-CCFB-8E30-AF92-AC23C357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58" y="2321124"/>
            <a:ext cx="3323627" cy="221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04B7A-C7B2-60DE-552A-1B08D42AB429}"/>
              </a:ext>
            </a:extLst>
          </p:cNvPr>
          <p:cNvSpPr txBox="1"/>
          <p:nvPr/>
        </p:nvSpPr>
        <p:spPr>
          <a:xfrm>
            <a:off x="6777685" y="4828854"/>
            <a:ext cx="35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heat of evaporation – heat transfer depends on water on the surface and the temperature of the surface and the air</a:t>
            </a:r>
          </a:p>
        </p:txBody>
      </p:sp>
    </p:spTree>
    <p:extLst>
      <p:ext uri="{BB962C8B-B14F-4D97-AF65-F5344CB8AC3E}">
        <p14:creationId xmlns:p14="http://schemas.microsoft.com/office/powerpoint/2010/main" val="300771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9BC25-52E8-F838-22F7-599F3BEB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of albedo over the Arctic</a:t>
            </a:r>
          </a:p>
        </p:txBody>
      </p:sp>
      <p:pic>
        <p:nvPicPr>
          <p:cNvPr id="2050" name="Picture 2" descr="Can declines in Arctic sea ice impact the weather over Europe? | Weather  and Climate @ Reading">
            <a:extLst>
              <a:ext uri="{FF2B5EF4-FFF2-40B4-BE49-F238E27FC236}">
                <a16:creationId xmlns:a16="http://schemas.microsoft.com/office/drawing/2014/main" id="{736A8615-1CF1-FE88-4B6A-CE29B644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72" y="2204396"/>
            <a:ext cx="4799717" cy="31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222DF-6BAF-1F09-2EB0-4D4B1DE68A59}"/>
              </a:ext>
            </a:extLst>
          </p:cNvPr>
          <p:cNvSpPr txBox="1"/>
          <p:nvPr/>
        </p:nvSpPr>
        <p:spPr>
          <a:xfrm>
            <a:off x="1006868" y="2880971"/>
            <a:ext cx="3832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Ice cap melt – reduction in albedo – more energy absorbed – higher temperature</a:t>
            </a:r>
          </a:p>
        </p:txBody>
      </p:sp>
    </p:spTree>
    <p:extLst>
      <p:ext uri="{BB962C8B-B14F-4D97-AF65-F5344CB8AC3E}">
        <p14:creationId xmlns:p14="http://schemas.microsoft.com/office/powerpoint/2010/main" val="62653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9620-0FDE-2126-590C-BDA79E05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Mid- and long-term global surface temperature increase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FFB89-775B-4B6B-65EE-E1595A83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483" y="1760889"/>
            <a:ext cx="6181284" cy="4405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39C900-3611-716C-D79A-7D6D87FB1C4F}"/>
              </a:ext>
            </a:extLst>
          </p:cNvPr>
          <p:cNvSpPr txBox="1"/>
          <p:nvPr/>
        </p:nvSpPr>
        <p:spPr>
          <a:xfrm>
            <a:off x="667820" y="2486346"/>
            <a:ext cx="4109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Near-term patterns remain but increased magnitude</a:t>
            </a:r>
          </a:p>
          <a:p>
            <a:endParaRPr lang="en-GB" dirty="0"/>
          </a:p>
          <a:p>
            <a:r>
              <a:rPr lang="en-GB" dirty="0"/>
              <a:t>Further increase in subtropical regions even in the low end scenario</a:t>
            </a:r>
          </a:p>
        </p:txBody>
      </p:sp>
    </p:spTree>
    <p:extLst>
      <p:ext uri="{BB962C8B-B14F-4D97-AF65-F5344CB8AC3E}">
        <p14:creationId xmlns:p14="http://schemas.microsoft.com/office/powerpoint/2010/main" val="188047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D8AA-C355-8516-AD61-1EEA42C4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changes in inter-annual temperature variability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24B17-CC72-BF72-03E9-211B322A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183" y="1984938"/>
            <a:ext cx="7193892" cy="2888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A4A65-BFDB-B66B-3F0C-E2F1A89CBBFC}"/>
              </a:ext>
            </a:extLst>
          </p:cNvPr>
          <p:cNvSpPr txBox="1"/>
          <p:nvPr/>
        </p:nvSpPr>
        <p:spPr>
          <a:xfrm>
            <a:off x="2694949" y="5167311"/>
            <a:ext cx="6415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Large increase in year-to-year variability, mainly over land</a:t>
            </a:r>
          </a:p>
          <a:p>
            <a:endParaRPr lang="en-GB" dirty="0"/>
          </a:p>
          <a:p>
            <a:r>
              <a:rPr lang="en-GB" dirty="0"/>
              <a:t>Low model agreement – remember it’s hard to attribute variability</a:t>
            </a:r>
          </a:p>
        </p:txBody>
      </p:sp>
    </p:spTree>
    <p:extLst>
      <p:ext uri="{BB962C8B-B14F-4D97-AF65-F5344CB8AC3E}">
        <p14:creationId xmlns:p14="http://schemas.microsoft.com/office/powerpoint/2010/main" val="1193875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00813-9AA9-CFAA-B5AB-792163A9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global precipitation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2E2F3-BED9-EDCE-F5C0-72C67ECB9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63" y="1690688"/>
            <a:ext cx="4675453" cy="3673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0C87A-5EB6-E239-F5D8-8809A76381B3}"/>
              </a:ext>
            </a:extLst>
          </p:cNvPr>
          <p:cNvSpPr txBox="1"/>
          <p:nvPr/>
        </p:nvSpPr>
        <p:spPr>
          <a:xfrm>
            <a:off x="5774077" y="2357032"/>
            <a:ext cx="3688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greenhouse gases – more heat trapped – more change</a:t>
            </a:r>
          </a:p>
          <a:p>
            <a:endParaRPr lang="en-GB" dirty="0"/>
          </a:p>
          <a:p>
            <a:r>
              <a:rPr lang="en-GB" dirty="0"/>
              <a:t>Global increase in yearly precipitation</a:t>
            </a:r>
          </a:p>
          <a:p>
            <a:endParaRPr lang="en-GB" dirty="0"/>
          </a:p>
          <a:p>
            <a:r>
              <a:rPr lang="en-GB" dirty="0"/>
              <a:t>High uncertainty</a:t>
            </a:r>
          </a:p>
        </p:txBody>
      </p:sp>
    </p:spTree>
    <p:extLst>
      <p:ext uri="{BB962C8B-B14F-4D97-AF65-F5344CB8AC3E}">
        <p14:creationId xmlns:p14="http://schemas.microsoft.com/office/powerpoint/2010/main" val="648498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ED2C-3764-71ED-5486-9708D0DF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Regional changes in yearly precipitation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F1CA4-F365-1EA4-38EF-B07E9A4E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41" y="1916247"/>
            <a:ext cx="7772400" cy="3272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E6934-D378-3974-2C7F-CE69B51CE7F6}"/>
              </a:ext>
            </a:extLst>
          </p:cNvPr>
          <p:cNvSpPr txBox="1"/>
          <p:nvPr/>
        </p:nvSpPr>
        <p:spPr>
          <a:xfrm>
            <a:off x="2527443" y="5413890"/>
            <a:ext cx="6276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Increase in the higher latitudes but decrease closer to the tropics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Higher uncertainty in the low latitudes</a:t>
            </a:r>
          </a:p>
        </p:txBody>
      </p:sp>
    </p:spTree>
    <p:extLst>
      <p:ext uri="{BB962C8B-B14F-4D97-AF65-F5344CB8AC3E}">
        <p14:creationId xmlns:p14="http://schemas.microsoft.com/office/powerpoint/2010/main" val="184255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6F62-0AA9-626E-22EE-7AC1592E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Near-term global precipitation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CDD72-0149-2A15-26D3-8ABC3FB6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67" y="1622882"/>
            <a:ext cx="6426275" cy="4291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9447CF-8612-A460-0BC4-E27ED50903F4}"/>
              </a:ext>
            </a:extLst>
          </p:cNvPr>
          <p:cNvSpPr txBox="1"/>
          <p:nvPr/>
        </p:nvSpPr>
        <p:spPr>
          <a:xfrm>
            <a:off x="441788" y="2476071"/>
            <a:ext cx="41713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Much higher uncertainty than temperature, across the globe</a:t>
            </a:r>
          </a:p>
          <a:p>
            <a:endParaRPr lang="en-GB" dirty="0"/>
          </a:p>
          <a:p>
            <a:r>
              <a:rPr lang="en-GB" dirty="0"/>
              <a:t>Drying in the Amazon corresponding to projected temperature increase</a:t>
            </a:r>
          </a:p>
          <a:p>
            <a:endParaRPr lang="en-GB" dirty="0"/>
          </a:p>
          <a:p>
            <a:r>
              <a:rPr lang="en-GB" dirty="0"/>
              <a:t>Decrease along the ITCZ</a:t>
            </a:r>
          </a:p>
          <a:p>
            <a:endParaRPr lang="en-GB" dirty="0"/>
          </a:p>
          <a:p>
            <a:r>
              <a:rPr lang="en-GB" dirty="0"/>
              <a:t>Increase in the Sahel due to monsoon shifts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1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BB75-65F1-29D4-1394-191AA76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– the water cycle is complex</a:t>
            </a:r>
          </a:p>
        </p:txBody>
      </p:sp>
      <p:pic>
        <p:nvPicPr>
          <p:cNvPr id="4" name="droppedImage.pdf">
            <a:extLst>
              <a:ext uri="{FF2B5EF4-FFF2-40B4-BE49-F238E27FC236}">
                <a16:creationId xmlns:a16="http://schemas.microsoft.com/office/drawing/2014/main" id="{09BEEFFD-22CA-2EEE-357C-B7C72E8B87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570" y="1874034"/>
            <a:ext cx="2260313" cy="1667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4DD93257-705D-B2E3-6BA7-C2D6FB13C45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879" t="9235" r="2703" b="9237"/>
          <a:stretch>
            <a:fillRect/>
          </a:stretch>
        </p:blipFill>
        <p:spPr>
          <a:xfrm>
            <a:off x="1322489" y="3846462"/>
            <a:ext cx="2396757" cy="1667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6FCBF1E5-FED7-80E6-3DA1-88AB8EE644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33883" y="2179153"/>
            <a:ext cx="2633609" cy="155807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2C484-C1C4-9324-75A0-5C4D101956AE}"/>
              </a:ext>
            </a:extLst>
          </p:cNvPr>
          <p:cNvSpPr txBox="1"/>
          <p:nvPr/>
        </p:nvSpPr>
        <p:spPr>
          <a:xfrm>
            <a:off x="5691883" y="2690336"/>
            <a:ext cx="4747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Evaporation and transpiration from pants</a:t>
            </a:r>
          </a:p>
          <a:p>
            <a:endParaRPr lang="en-GB" dirty="0"/>
          </a:p>
          <a:p>
            <a:r>
              <a:rPr lang="en-GB" dirty="0"/>
              <a:t>Circulation – where is the air mass coming from?</a:t>
            </a:r>
          </a:p>
          <a:p>
            <a:endParaRPr lang="en-GB" dirty="0"/>
          </a:p>
          <a:p>
            <a:r>
              <a:rPr lang="en-GB" dirty="0"/>
              <a:t>Cloud formation and atmospheric conditions</a:t>
            </a:r>
          </a:p>
        </p:txBody>
      </p:sp>
    </p:spTree>
    <p:extLst>
      <p:ext uri="{BB962C8B-B14F-4D97-AF65-F5344CB8AC3E}">
        <p14:creationId xmlns:p14="http://schemas.microsoft.com/office/powerpoint/2010/main" val="407928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2297294" y="3979843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5503415" y="137520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2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C7B83-C839-A54F-CD38-6D1FDBC6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8" y="477592"/>
            <a:ext cx="10540743" cy="59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8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CF11-4B79-650E-A154-16306B53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Intertropical convergence zone (ITCZ)</a:t>
            </a:r>
          </a:p>
        </p:txBody>
      </p:sp>
      <p:sp>
        <p:nvSpPr>
          <p:cNvPr id="3" name="Shape 197">
            <a:extLst>
              <a:ext uri="{FF2B5EF4-FFF2-40B4-BE49-F238E27FC236}">
                <a16:creationId xmlns:a16="http://schemas.microsoft.com/office/drawing/2014/main" id="{570BBC21-0D82-22AE-F98E-EF9E2D22BAB6}"/>
              </a:ext>
            </a:extLst>
          </p:cNvPr>
          <p:cNvSpPr/>
          <p:nvPr/>
        </p:nvSpPr>
        <p:spPr>
          <a:xfrm>
            <a:off x="4805100" y="1808484"/>
            <a:ext cx="3982707" cy="190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R="40639" lvl="1" indent="0" algn="l" defTabSz="914400">
              <a:lnSpc>
                <a:spcPct val="90000"/>
              </a:lnSpc>
              <a:defRPr sz="30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sz="2000" dirty="0">
                <a:latin typeface="Georgia" panose="02040502050405020303" pitchFamily="18" charset="0"/>
              </a:rPr>
              <a:t>Convergence of northeast and southeast trade winds in equatorial regions creates the</a:t>
            </a:r>
            <a:r>
              <a:rPr sz="2000" b="1" dirty="0">
                <a:latin typeface="Georgia" panose="02040502050405020303" pitchFamily="18" charset="0"/>
              </a:rPr>
              <a:t> </a:t>
            </a:r>
            <a:r>
              <a:rPr sz="2000" b="1" dirty="0" err="1">
                <a:latin typeface="Georgia" panose="02040502050405020303" pitchFamily="18" charset="0"/>
              </a:rPr>
              <a:t>intertropical</a:t>
            </a:r>
            <a:r>
              <a:rPr sz="2000" b="1" dirty="0">
                <a:latin typeface="Georgia" panose="02040502050405020303" pitchFamily="18" charset="0"/>
              </a:rPr>
              <a:t> convergence zone</a:t>
            </a:r>
          </a:p>
          <a:p>
            <a:pPr marR="40639" lvl="1" indent="0" algn="l" defTabSz="914400">
              <a:lnSpc>
                <a:spcPct val="90000"/>
              </a:lnSpc>
              <a:defRPr sz="300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b="1" dirty="0"/>
          </a:p>
        </p:txBody>
      </p:sp>
      <p:pic>
        <p:nvPicPr>
          <p:cNvPr id="4" name="itcz_goes11_lrg.png">
            <a:extLst>
              <a:ext uri="{FF2B5EF4-FFF2-40B4-BE49-F238E27FC236}">
                <a16:creationId xmlns:a16="http://schemas.microsoft.com/office/drawing/2014/main" id="{B14FBB79-6B93-F11F-F67C-C65CCF4B4D8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5813" y="3829365"/>
            <a:ext cx="4654677" cy="2663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D5840EEB-8399-DB3E-8ABB-A55E81E7AB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879" t="9235" r="2703" b="9237"/>
          <a:stretch>
            <a:fillRect/>
          </a:stretch>
        </p:blipFill>
        <p:spPr>
          <a:xfrm>
            <a:off x="838200" y="3829365"/>
            <a:ext cx="3578878" cy="2489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6EDD3-157A-793A-1992-F6DBF3AF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60" y="1366634"/>
            <a:ext cx="3180202" cy="23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82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19E0-1C3F-56D2-9268-E9A09CB3F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14" y="2645747"/>
            <a:ext cx="3163790" cy="1325563"/>
          </a:xfrm>
        </p:spPr>
        <p:txBody>
          <a:bodyPr>
            <a:noAutofit/>
          </a:bodyPr>
          <a:lstStyle/>
          <a:p>
            <a:r>
              <a:rPr lang="en-GB" sz="3600" dirty="0"/>
              <a:t>Frequency vs. intensity of precipitation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79D66-9142-8902-66DA-EB9FDB36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303" y="0"/>
            <a:ext cx="7409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09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C43B-692C-0BE7-F4AE-D3EDE1C5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Mid- and long-term global precipitation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CC9D8-419A-0390-4E26-44D01A4B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395" y="1466525"/>
            <a:ext cx="6738769" cy="46514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944A98-D1E0-D35D-C3AF-F7496265985B}"/>
              </a:ext>
            </a:extLst>
          </p:cNvPr>
          <p:cNvSpPr txBox="1"/>
          <p:nvPr/>
        </p:nvSpPr>
        <p:spPr>
          <a:xfrm>
            <a:off x="838200" y="2868930"/>
            <a:ext cx="3206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Continued high uncertainty</a:t>
            </a:r>
          </a:p>
          <a:p>
            <a:endParaRPr lang="en-GB" dirty="0"/>
          </a:p>
          <a:p>
            <a:r>
              <a:rPr lang="en-GB" dirty="0"/>
              <a:t>Stronger changes in the high-end scenarios</a:t>
            </a:r>
          </a:p>
        </p:txBody>
      </p:sp>
    </p:spTree>
    <p:extLst>
      <p:ext uri="{BB962C8B-B14F-4D97-AF65-F5344CB8AC3E}">
        <p14:creationId xmlns:p14="http://schemas.microsoft.com/office/powerpoint/2010/main" val="4051215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E87A-30D6-4CE2-6202-60518CDC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precipitation at different warming levels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F785AB-5192-8E00-9C87-AB0A6011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297" y="1531860"/>
            <a:ext cx="5290436" cy="444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BEE22-B0E4-3F00-1716-049898E0BD6A}"/>
              </a:ext>
            </a:extLst>
          </p:cNvPr>
          <p:cNvSpPr txBox="1"/>
          <p:nvPr/>
        </p:nvSpPr>
        <p:spPr>
          <a:xfrm>
            <a:off x="3377108" y="6123543"/>
            <a:ext cx="447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more intuitive way to look at water changes</a:t>
            </a:r>
          </a:p>
        </p:txBody>
      </p:sp>
    </p:spTree>
    <p:extLst>
      <p:ext uri="{BB962C8B-B14F-4D97-AF65-F5344CB8AC3E}">
        <p14:creationId xmlns:p14="http://schemas.microsoft.com/office/powerpoint/2010/main" val="2548835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ECD7-76E0-AA8C-0499-5B3056BA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average climate impact humans and ecosystems?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6BB216-B4A2-7C7C-4312-37C5AA790935}"/>
              </a:ext>
            </a:extLst>
          </p:cNvPr>
          <p:cNvSpPr/>
          <p:nvPr/>
        </p:nvSpPr>
        <p:spPr>
          <a:xfrm>
            <a:off x="7890553" y="3667874"/>
            <a:ext cx="3020602" cy="25479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Extreme events like droughts and storms in future lectures!</a:t>
            </a:r>
          </a:p>
        </p:txBody>
      </p:sp>
    </p:spTree>
    <p:extLst>
      <p:ext uri="{BB962C8B-B14F-4D97-AF65-F5344CB8AC3E}">
        <p14:creationId xmlns:p14="http://schemas.microsoft.com/office/powerpoint/2010/main" val="3995455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2788-D75A-8450-8C19-EB905B62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systems have temperature optima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1F6C6-4387-70AB-18CF-4F0DDE5A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23" y="1952369"/>
            <a:ext cx="3001959" cy="1986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1F8869-C862-E00C-C10D-950BF15F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23" y="3939120"/>
            <a:ext cx="3001960" cy="264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34CD7-1507-1AA3-8A0C-3EA02B7B991A}"/>
              </a:ext>
            </a:extLst>
          </p:cNvPr>
          <p:cNvSpPr txBox="1"/>
          <p:nvPr/>
        </p:nvSpPr>
        <p:spPr>
          <a:xfrm>
            <a:off x="5316584" y="2260906"/>
            <a:ext cx="5603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Biological systems – humans, organisms (including crops), ecosystems</a:t>
            </a:r>
          </a:p>
          <a:p>
            <a:endParaRPr lang="en-GB" dirty="0"/>
          </a:p>
          <a:p>
            <a:r>
              <a:rPr lang="en-GB" dirty="0"/>
              <a:t>Systems function less well/grow less as temperatures go higher</a:t>
            </a:r>
          </a:p>
          <a:p>
            <a:endParaRPr lang="en-GB" dirty="0"/>
          </a:p>
          <a:p>
            <a:r>
              <a:rPr lang="en-GB" dirty="0"/>
              <a:t>Reduction in the land carbon sink (but remember CO</a:t>
            </a:r>
            <a:r>
              <a:rPr lang="en-GB" baseline="-25000" dirty="0"/>
              <a:t>2</a:t>
            </a:r>
            <a:r>
              <a:rPr lang="en-GB" dirty="0"/>
              <a:t> fertilisation!)</a:t>
            </a:r>
          </a:p>
          <a:p>
            <a:endParaRPr lang="en-GB" dirty="0"/>
          </a:p>
          <a:p>
            <a:r>
              <a:rPr lang="en-GB" dirty="0"/>
              <a:t>Reduced crop yield</a:t>
            </a:r>
          </a:p>
        </p:txBody>
      </p:sp>
    </p:spTree>
    <p:extLst>
      <p:ext uri="{BB962C8B-B14F-4D97-AF65-F5344CB8AC3E}">
        <p14:creationId xmlns:p14="http://schemas.microsoft.com/office/powerpoint/2010/main" val="618936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5696-92FF-9FB1-DC79-C823A320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Acclimation to new conditions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864A7D4-0117-B4CE-24FE-B6484ED5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27" r="36550"/>
          <a:stretch/>
        </p:blipFill>
        <p:spPr>
          <a:xfrm>
            <a:off x="1335639" y="1976308"/>
            <a:ext cx="2696157" cy="3664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3F231F-9B9C-AF07-9CD4-926A841AFC55}"/>
              </a:ext>
            </a:extLst>
          </p:cNvPr>
          <p:cNvSpPr txBox="1"/>
          <p:nvPr/>
        </p:nvSpPr>
        <p:spPr>
          <a:xfrm>
            <a:off x="5619964" y="2465798"/>
            <a:ext cx="5558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Short term response to new conditions through changes in physiology, structure or behaviour</a:t>
            </a:r>
          </a:p>
          <a:p>
            <a:endParaRPr lang="en-GB" dirty="0"/>
          </a:p>
          <a:p>
            <a:r>
              <a:rPr lang="en-GB" dirty="0"/>
              <a:t>Has physiological limits</a:t>
            </a:r>
          </a:p>
          <a:p>
            <a:endParaRPr lang="en-GB" dirty="0"/>
          </a:p>
          <a:p>
            <a:r>
              <a:rPr lang="en-GB" dirty="0"/>
              <a:t>Not all organisms have the same capacity for acclimation</a:t>
            </a:r>
          </a:p>
        </p:txBody>
      </p:sp>
    </p:spTree>
    <p:extLst>
      <p:ext uri="{BB962C8B-B14F-4D97-AF65-F5344CB8AC3E}">
        <p14:creationId xmlns:p14="http://schemas.microsoft.com/office/powerpoint/2010/main" val="1609443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EDBA-3BE9-0097-2199-0E7CAA0D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Coral bleaching</a:t>
            </a:r>
          </a:p>
        </p:txBody>
      </p:sp>
      <p:pic>
        <p:nvPicPr>
          <p:cNvPr id="3074" name="Picture 2" descr="Experts: The Great Barrier Reef cannot be saved - Vox">
            <a:extLst>
              <a:ext uri="{FF2B5EF4-FFF2-40B4-BE49-F238E27FC236}">
                <a16:creationId xmlns:a16="http://schemas.microsoft.com/office/drawing/2014/main" id="{E5A16F87-5E12-43FC-F813-6CF17A71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24009"/>
            <a:ext cx="4910619" cy="327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28D3FB-2603-F515-A863-0217BD21EE98}"/>
              </a:ext>
            </a:extLst>
          </p:cNvPr>
          <p:cNvSpPr txBox="1"/>
          <p:nvPr/>
        </p:nvSpPr>
        <p:spPr>
          <a:xfrm>
            <a:off x="838201" y="2445250"/>
            <a:ext cx="4247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Under heat stress, corals will expel the algae from their tissues, causing discoloration </a:t>
            </a:r>
          </a:p>
          <a:p>
            <a:endParaRPr lang="en-GB" dirty="0"/>
          </a:p>
          <a:p>
            <a:r>
              <a:rPr lang="en-GB" dirty="0"/>
              <a:t>Not dead but prone to mortality</a:t>
            </a:r>
          </a:p>
        </p:txBody>
      </p:sp>
    </p:spTree>
    <p:extLst>
      <p:ext uri="{BB962C8B-B14F-4D97-AF65-F5344CB8AC3E}">
        <p14:creationId xmlns:p14="http://schemas.microsoft.com/office/powerpoint/2010/main" val="1640861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85823-E56A-2074-4ACD-D6B9690D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5" y="473851"/>
            <a:ext cx="8284029" cy="59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6D51F-5A99-CEB8-D53F-F690F6FE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019" y="2766218"/>
            <a:ext cx="346082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Results from the IPCC assessment reports AR6</a:t>
            </a:r>
          </a:p>
        </p:txBody>
      </p:sp>
      <p:pic>
        <p:nvPicPr>
          <p:cNvPr id="5" name="Picture 4" descr="News Detail IPCC AR6 - Climate Service Center Germany">
            <a:extLst>
              <a:ext uri="{FF2B5EF4-FFF2-40B4-BE49-F238E27FC236}">
                <a16:creationId xmlns:a16="http://schemas.microsoft.com/office/drawing/2014/main" id="{5014DF8A-C546-FC2A-5E7A-B315E271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40" y="658941"/>
            <a:ext cx="2272582" cy="293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PCC - Intergovernmental Panel on Climate Change">
            <a:extLst>
              <a:ext uri="{FF2B5EF4-FFF2-40B4-BE49-F238E27FC236}">
                <a16:creationId xmlns:a16="http://schemas.microsoft.com/office/drawing/2014/main" id="{AD770514-1C95-D854-3CC8-3B3B51DC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8" y="3429000"/>
            <a:ext cx="2269670" cy="293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PCC AR6 Working Group III – Mitigation of Climate Change Community  Windpower">
            <a:extLst>
              <a:ext uri="{FF2B5EF4-FFF2-40B4-BE49-F238E27FC236}">
                <a16:creationId xmlns:a16="http://schemas.microsoft.com/office/drawing/2014/main" id="{B21A47C8-0386-4CA1-469A-43DCA42F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235" y="3261463"/>
            <a:ext cx="2498514" cy="323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095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DD7-E0C9-9759-4B7D-2EC17C34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Species range shift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0ECC9-28C2-5993-5BB7-ECE7A14AED57}"/>
              </a:ext>
            </a:extLst>
          </p:cNvPr>
          <p:cNvSpPr txBox="1"/>
          <p:nvPr/>
        </p:nvSpPr>
        <p:spPr>
          <a:xfrm>
            <a:off x="3759378" y="5359436"/>
            <a:ext cx="4673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Species distributions can shift to places with a newly suitable climate</a:t>
            </a:r>
          </a:p>
          <a:p>
            <a:endParaRPr lang="en-GB" dirty="0"/>
          </a:p>
          <a:p>
            <a:r>
              <a:rPr lang="en-GB" dirty="0"/>
              <a:t>Generally a poleward shift with warming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9E16F-2A39-F1D2-1490-7714200A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12" y="1498564"/>
            <a:ext cx="8720573" cy="37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DD7-E0C9-9759-4B7D-2EC17C34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Limits to range shifts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0ECC9-28C2-5993-5BB7-ECE7A14AED57}"/>
              </a:ext>
            </a:extLst>
          </p:cNvPr>
          <p:cNvSpPr txBox="1"/>
          <p:nvPr/>
        </p:nvSpPr>
        <p:spPr>
          <a:xfrm>
            <a:off x="838200" y="2220687"/>
            <a:ext cx="3694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Speed of dispersal: animals faster than plants and some plants better than others</a:t>
            </a:r>
          </a:p>
        </p:txBody>
      </p:sp>
      <p:pic>
        <p:nvPicPr>
          <p:cNvPr id="7170" name="Picture 2" descr="Write a short note about dispersal of seeds by agents of seed dispersal.">
            <a:extLst>
              <a:ext uri="{FF2B5EF4-FFF2-40B4-BE49-F238E27FC236}">
                <a16:creationId xmlns:a16="http://schemas.microsoft.com/office/drawing/2014/main" id="{B31A8E68-104D-22C1-86B0-692E3B1D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09" y="4064860"/>
            <a:ext cx="6684182" cy="242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17040-DFA9-2724-F3F7-749E96149712}"/>
              </a:ext>
            </a:extLst>
          </p:cNvPr>
          <p:cNvSpPr txBox="1"/>
          <p:nvPr/>
        </p:nvSpPr>
        <p:spPr>
          <a:xfrm>
            <a:off x="6579741" y="2219444"/>
            <a:ext cx="3694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Presence of dependent species and habitats. E.g. food sources, places to borrow etc.</a:t>
            </a:r>
          </a:p>
        </p:txBody>
      </p:sp>
    </p:spTree>
    <p:extLst>
      <p:ext uri="{BB962C8B-B14F-4D97-AF65-F5344CB8AC3E}">
        <p14:creationId xmlns:p14="http://schemas.microsoft.com/office/powerpoint/2010/main" val="3800356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6DA4-E482-4A28-6DFC-197FB083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health</a:t>
            </a:r>
          </a:p>
        </p:txBody>
      </p:sp>
      <p:pic>
        <p:nvPicPr>
          <p:cNvPr id="3" name="Picture 2" descr="Mason's Hygrometer - Wet &amp; Dry Bulb Thermometer - Wall-Mounted — Eisco Labs">
            <a:extLst>
              <a:ext uri="{FF2B5EF4-FFF2-40B4-BE49-F238E27FC236}">
                <a16:creationId xmlns:a16="http://schemas.microsoft.com/office/drawing/2014/main" id="{02FFCA4F-078E-D71C-9CFC-A4069AC7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123" y="282932"/>
            <a:ext cx="1561134" cy="44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ooling centers open during heat wave in Maryland - 47abc">
            <a:extLst>
              <a:ext uri="{FF2B5EF4-FFF2-40B4-BE49-F238E27FC236}">
                <a16:creationId xmlns:a16="http://schemas.microsoft.com/office/drawing/2014/main" id="{5F20DE39-829B-3322-5D8C-3514D2EEB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91" y="3588061"/>
            <a:ext cx="4639441" cy="260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7850F3EB-2C74-D208-3EA8-CCFFD1B864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83893" y="1221603"/>
            <a:ext cx="4793435" cy="204833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655162-DB4E-20D9-1F90-EE2C24F07344}"/>
              </a:ext>
            </a:extLst>
          </p:cNvPr>
          <p:cNvSpPr txBox="1"/>
          <p:nvPr/>
        </p:nvSpPr>
        <p:spPr>
          <a:xfrm>
            <a:off x="873303" y="2208944"/>
            <a:ext cx="30719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Human response to heat depends on both temperature and humidity</a:t>
            </a:r>
          </a:p>
          <a:p>
            <a:endParaRPr lang="en-GB" dirty="0"/>
          </a:p>
          <a:p>
            <a:r>
              <a:rPr lang="en-GB" dirty="0"/>
              <a:t>Warm air has higher humidity</a:t>
            </a:r>
          </a:p>
          <a:p>
            <a:endParaRPr lang="en-GB" dirty="0"/>
          </a:p>
          <a:p>
            <a:r>
              <a:rPr lang="en-GB" dirty="0"/>
              <a:t>Wet bulb temperatures &gt;35 are dangerous to humans</a:t>
            </a:r>
          </a:p>
        </p:txBody>
      </p:sp>
    </p:spTree>
    <p:extLst>
      <p:ext uri="{BB962C8B-B14F-4D97-AF65-F5344CB8AC3E}">
        <p14:creationId xmlns:p14="http://schemas.microsoft.com/office/powerpoint/2010/main" val="1603001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9719-9453-8B1C-E2B5-B8536771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Seasonality shifts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2CB82-EB01-C75F-83F3-8259AD71E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"/>
          <a:stretch/>
        </p:blipFill>
        <p:spPr>
          <a:xfrm>
            <a:off x="5054885" y="1443279"/>
            <a:ext cx="6160214" cy="4489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73ED3-3640-E54D-E195-83ABBF24C28E}"/>
              </a:ext>
            </a:extLst>
          </p:cNvPr>
          <p:cNvSpPr txBox="1"/>
          <p:nvPr/>
        </p:nvSpPr>
        <p:spPr>
          <a:xfrm>
            <a:off x="986319" y="2219218"/>
            <a:ext cx="33493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Seasons – spring/summer/autumn/winter or wet/dry – are defined by how warm it is on any given day and if/how much it rains</a:t>
            </a:r>
          </a:p>
          <a:p>
            <a:endParaRPr lang="en-GB" dirty="0"/>
          </a:p>
          <a:p>
            <a:r>
              <a:rPr lang="en-GB" dirty="0"/>
              <a:t>Even if there was uniform change in temperature and precipitation throughout the year, there will be a change in seasonality (timing of seasons)</a:t>
            </a:r>
          </a:p>
        </p:txBody>
      </p:sp>
    </p:spTree>
    <p:extLst>
      <p:ext uri="{BB962C8B-B14F-4D97-AF65-F5344CB8AC3E}">
        <p14:creationId xmlns:p14="http://schemas.microsoft.com/office/powerpoint/2010/main" val="1641204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029A-2D95-97A5-E0B1-F277C02C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Seasonality shifts: global greening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0E83-55B7-7559-FD5F-2B2C6B4C3B4E}"/>
              </a:ext>
            </a:extLst>
          </p:cNvPr>
          <p:cNvSpPr txBox="1"/>
          <p:nvPr/>
        </p:nvSpPr>
        <p:spPr>
          <a:xfrm>
            <a:off x="965772" y="2332233"/>
            <a:ext cx="3708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all bad: longer growing seasons in temperate and boreal regions </a:t>
            </a:r>
          </a:p>
          <a:p>
            <a:endParaRPr lang="en-GB" dirty="0"/>
          </a:p>
          <a:p>
            <a:r>
              <a:rPr lang="en-GB" dirty="0"/>
              <a:t>Growing season (spring-autumn) defined by how warm it is</a:t>
            </a:r>
          </a:p>
        </p:txBody>
      </p:sp>
      <p:pic>
        <p:nvPicPr>
          <p:cNvPr id="4098" name="Picture 2" descr="Global Green Up Slows Warming">
            <a:extLst>
              <a:ext uri="{FF2B5EF4-FFF2-40B4-BE49-F238E27FC236}">
                <a16:creationId xmlns:a16="http://schemas.microsoft.com/office/drawing/2014/main" id="{8576F3E1-C52B-A9F5-1759-C8F067E88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52" y="1998609"/>
            <a:ext cx="6130076" cy="340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588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029A-2D95-97A5-E0B1-F277C02C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Seasonality shifts: global browning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0E83-55B7-7559-FD5F-2B2C6B4C3B4E}"/>
              </a:ext>
            </a:extLst>
          </p:cNvPr>
          <p:cNvSpPr txBox="1"/>
          <p:nvPr/>
        </p:nvSpPr>
        <p:spPr>
          <a:xfrm>
            <a:off x="965772" y="2404152"/>
            <a:ext cx="3708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Changes in dry season timing and length in the tropics and sub-tropics</a:t>
            </a:r>
          </a:p>
          <a:p>
            <a:endParaRPr lang="en-GB" dirty="0"/>
          </a:p>
          <a:p>
            <a:r>
              <a:rPr lang="en-GB" dirty="0"/>
              <a:t>Plants are adapted for dryness but often with a tight margin</a:t>
            </a:r>
          </a:p>
        </p:txBody>
      </p:sp>
      <p:pic>
        <p:nvPicPr>
          <p:cNvPr id="4098" name="Picture 2" descr="Global Green Up Slows Warming">
            <a:extLst>
              <a:ext uri="{FF2B5EF4-FFF2-40B4-BE49-F238E27FC236}">
                <a16:creationId xmlns:a16="http://schemas.microsoft.com/office/drawing/2014/main" id="{8576F3E1-C52B-A9F5-1759-C8F067E88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52" y="1998609"/>
            <a:ext cx="6130076" cy="340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470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5F83-2FF6-B8EF-35C2-CD443808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Seasonality shifts: agriculture</a:t>
            </a:r>
          </a:p>
        </p:txBody>
      </p:sp>
      <p:pic>
        <p:nvPicPr>
          <p:cNvPr id="6146" name="Picture 2" descr="Irrigation | Definition, History, Systems, &amp; Facts | Britannica">
            <a:extLst>
              <a:ext uri="{FF2B5EF4-FFF2-40B4-BE49-F238E27FC236}">
                <a16:creationId xmlns:a16="http://schemas.microsoft.com/office/drawing/2014/main" id="{F8244E00-85BD-B07A-5714-B59DD3123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938530" cy="196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inter Wheat Nitrogen Applications | CropWatch | University of  Nebraska–Lincoln">
            <a:extLst>
              <a:ext uri="{FF2B5EF4-FFF2-40B4-BE49-F238E27FC236}">
                <a16:creationId xmlns:a16="http://schemas.microsoft.com/office/drawing/2014/main" id="{800D29AC-EB97-1FF2-6DFA-D75EC3609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65" y="3657600"/>
            <a:ext cx="3109645" cy="23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1314E-6D07-7AB9-32AA-5352037E7679}"/>
              </a:ext>
            </a:extLst>
          </p:cNvPr>
          <p:cNvSpPr txBox="1"/>
          <p:nvPr/>
        </p:nvSpPr>
        <p:spPr>
          <a:xfrm>
            <a:off x="5948738" y="2350978"/>
            <a:ext cx="47672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Agricultural planning relies on knowing approximately when the seasons are</a:t>
            </a:r>
          </a:p>
          <a:p>
            <a:endParaRPr lang="en-GB" dirty="0"/>
          </a:p>
          <a:p>
            <a:r>
              <a:rPr lang="en-GB" dirty="0"/>
              <a:t>Planning – what crops to grow and when to grow them, if, when and how much to irrigate</a:t>
            </a:r>
          </a:p>
        </p:txBody>
      </p:sp>
    </p:spTree>
    <p:extLst>
      <p:ext uri="{BB962C8B-B14F-4D97-AF65-F5344CB8AC3E}">
        <p14:creationId xmlns:p14="http://schemas.microsoft.com/office/powerpoint/2010/main" val="30833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2297294" y="3979843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5503415" y="137520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4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D4254-FE0D-1214-E519-6885543B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climate, extreme events and their impacts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4F4A4-4CAA-CD41-880D-C651BCCD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1710464"/>
            <a:ext cx="2514794" cy="1863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89E4E-C1BA-FD17-D2CF-9122B62C7D07}"/>
              </a:ext>
            </a:extLst>
          </p:cNvPr>
          <p:cNvSpPr txBox="1"/>
          <p:nvPr/>
        </p:nvSpPr>
        <p:spPr>
          <a:xfrm>
            <a:off x="1920240" y="3594109"/>
            <a:ext cx="170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Average values in space and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1D1CD-3BC2-C8F5-3B6D-EE8578A9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9" y="1762397"/>
            <a:ext cx="3963048" cy="1666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F95012-6CF8-95CD-F050-295D5C3948E3}"/>
              </a:ext>
            </a:extLst>
          </p:cNvPr>
          <p:cNvSpPr txBox="1"/>
          <p:nvPr/>
        </p:nvSpPr>
        <p:spPr>
          <a:xfrm>
            <a:off x="7272810" y="3500709"/>
            <a:ext cx="2380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Extreme values of weather and climate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742F2-8371-C2A4-45DA-19468EAAF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57" y="3928009"/>
            <a:ext cx="3238033" cy="1624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4E134-361A-3D34-3C82-94E950165632}"/>
              </a:ext>
            </a:extLst>
          </p:cNvPr>
          <p:cNvSpPr txBox="1"/>
          <p:nvPr/>
        </p:nvSpPr>
        <p:spPr>
          <a:xfrm>
            <a:off x="4258770" y="5666321"/>
            <a:ext cx="2380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Impacts of mean and extreme values on ecosystems and the human population</a:t>
            </a:r>
          </a:p>
        </p:txBody>
      </p:sp>
    </p:spTree>
    <p:extLst>
      <p:ext uri="{BB962C8B-B14F-4D97-AF65-F5344CB8AC3E}">
        <p14:creationId xmlns:p14="http://schemas.microsoft.com/office/powerpoint/2010/main" val="313552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C2F6-1C2B-56C1-73DC-70390CA8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defines climate?</a:t>
            </a:r>
          </a:p>
        </p:txBody>
      </p:sp>
      <p:pic>
        <p:nvPicPr>
          <p:cNvPr id="1026" name="Picture 2" descr="What Are Climate Zones? How Are They Categorized?">
            <a:extLst>
              <a:ext uri="{FF2B5EF4-FFF2-40B4-BE49-F238E27FC236}">
                <a16:creationId xmlns:a16="http://schemas.microsoft.com/office/drawing/2014/main" id="{9E8F3DD0-778D-9F2C-4B56-F24FB8002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88" y="2020511"/>
            <a:ext cx="6879374" cy="328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345AB-87C2-1072-B7A5-665E4B42B781}"/>
              </a:ext>
            </a:extLst>
          </p:cNvPr>
          <p:cNvSpPr txBox="1"/>
          <p:nvPr/>
        </p:nvSpPr>
        <p:spPr>
          <a:xfrm>
            <a:off x="7777779" y="2763748"/>
            <a:ext cx="3689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temperature</a:t>
            </a:r>
          </a:p>
          <a:p>
            <a:endParaRPr lang="en-GB" dirty="0"/>
          </a:p>
          <a:p>
            <a:r>
              <a:rPr lang="en-GB" dirty="0"/>
              <a:t>Mean precipitation</a:t>
            </a:r>
          </a:p>
          <a:p>
            <a:endParaRPr lang="en-GB" dirty="0"/>
          </a:p>
          <a:p>
            <a:r>
              <a:rPr lang="en-GB" dirty="0"/>
              <a:t>Seasonality of temperature and precipitation</a:t>
            </a:r>
          </a:p>
        </p:txBody>
      </p:sp>
    </p:spTree>
    <p:extLst>
      <p:ext uri="{BB962C8B-B14F-4D97-AF65-F5344CB8AC3E}">
        <p14:creationId xmlns:p14="http://schemas.microsoft.com/office/powerpoint/2010/main" val="309028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D1E1-1AF9-C485-619D-0006E6F7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Projected increase in global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812E3-1EFF-7DF8-45CC-71029D077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4189"/>
            <a:ext cx="5486400" cy="401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A9A6AA-DC45-34F9-FA26-A0C9E79DEADA}"/>
              </a:ext>
            </a:extLst>
          </p:cNvPr>
          <p:cNvSpPr txBox="1"/>
          <p:nvPr/>
        </p:nvSpPr>
        <p:spPr>
          <a:xfrm>
            <a:off x="6986427" y="2619910"/>
            <a:ext cx="3688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greenhouse gases – more heat trapped – more warming</a:t>
            </a:r>
          </a:p>
          <a:p>
            <a:endParaRPr lang="en-GB" dirty="0"/>
          </a:p>
          <a:p>
            <a:r>
              <a:rPr lang="en-GB" dirty="0"/>
              <a:t>Relatively low uncertainty</a:t>
            </a:r>
          </a:p>
          <a:p>
            <a:endParaRPr lang="en-GB" dirty="0"/>
          </a:p>
          <a:p>
            <a:r>
              <a:rPr lang="en-GB" dirty="0"/>
              <a:t>Remember SPP3-7.0 and SSP5-8.5 are reference scenarios and not consistent with current policies</a:t>
            </a:r>
          </a:p>
        </p:txBody>
      </p:sp>
    </p:spTree>
    <p:extLst>
      <p:ext uri="{BB962C8B-B14F-4D97-AF65-F5344CB8AC3E}">
        <p14:creationId xmlns:p14="http://schemas.microsoft.com/office/powerpoint/2010/main" val="273173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DB36E9A-061E-C1CB-070F-7760CE10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0"/>
            <a:ext cx="917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42305F-E513-3CF6-85D0-58A149D3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5EE1E-F84E-D943-B311-7178A553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7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AF78-CFDE-AAD0-5FE9-508218F2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Temperature at the surface is driven by loss of heat at the surface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CA6A28D-BBDC-3A0A-727E-EB6C23B3A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9" y="2357929"/>
            <a:ext cx="4974920" cy="214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B8F6E-133A-5599-6C57-CFECD6D8739E}"/>
              </a:ext>
            </a:extLst>
          </p:cNvPr>
          <p:cNvSpPr txBox="1"/>
          <p:nvPr/>
        </p:nvSpPr>
        <p:spPr>
          <a:xfrm>
            <a:off x="1429693" y="4828854"/>
            <a:ext cx="35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Sensible heat – heat transfer depends on the surface properties and temperature differential </a:t>
            </a:r>
          </a:p>
        </p:txBody>
      </p:sp>
      <p:pic>
        <p:nvPicPr>
          <p:cNvPr id="7" name="Picture 2" descr="Foggy forest after rain. Ecology. Evaporation of moisture from the forest.  High angle landscape view of woods horizon Stock Photo | Adobe Stock">
            <a:extLst>
              <a:ext uri="{FF2B5EF4-FFF2-40B4-BE49-F238E27FC236}">
                <a16:creationId xmlns:a16="http://schemas.microsoft.com/office/drawing/2014/main" id="{2E4C8E7D-CCFB-8E30-AF92-AC23C357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58" y="2321124"/>
            <a:ext cx="3323627" cy="221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04B7A-C7B2-60DE-552A-1B08D42AB429}"/>
              </a:ext>
            </a:extLst>
          </p:cNvPr>
          <p:cNvSpPr txBox="1"/>
          <p:nvPr/>
        </p:nvSpPr>
        <p:spPr>
          <a:xfrm>
            <a:off x="6777685" y="4828854"/>
            <a:ext cx="35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Latent heat of evaporation – heat transfer depends on water on the surface and the temperature of the surface and the air</a:t>
            </a:r>
          </a:p>
        </p:txBody>
      </p:sp>
    </p:spTree>
    <p:extLst>
      <p:ext uri="{BB962C8B-B14F-4D97-AF65-F5344CB8AC3E}">
        <p14:creationId xmlns:p14="http://schemas.microsoft.com/office/powerpoint/2010/main" val="154771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38D2-9BB7-1A6A-0456-3888B96C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circulation driven by temperature and pressure</a:t>
            </a:r>
          </a:p>
        </p:txBody>
      </p:sp>
      <p:pic>
        <p:nvPicPr>
          <p:cNvPr id="3" name="UWC_6e_Figure_08_06a_L.jpg">
            <a:extLst>
              <a:ext uri="{FF2B5EF4-FFF2-40B4-BE49-F238E27FC236}">
                <a16:creationId xmlns:a16="http://schemas.microsoft.com/office/drawing/2014/main" id="{FFDAF214-BB33-B5C3-A444-6B2301CED33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366" y="1922763"/>
            <a:ext cx="3302115" cy="2103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043_UWC_6e_Figure_08_18_L.jpg" descr="043_UWC_6e_Figure_08_18_L">
            <a:extLst>
              <a:ext uri="{FF2B5EF4-FFF2-40B4-BE49-F238E27FC236}">
                <a16:creationId xmlns:a16="http://schemas.microsoft.com/office/drawing/2014/main" id="{7CC5337B-7A95-6C5F-936B-39817CD096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1" y="4130138"/>
            <a:ext cx="4103670" cy="212440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082E2-0025-A312-6833-18B5948244C1}"/>
              </a:ext>
            </a:extLst>
          </p:cNvPr>
          <p:cNvSpPr txBox="1"/>
          <p:nvPr/>
        </p:nvSpPr>
        <p:spPr>
          <a:xfrm>
            <a:off x="5517223" y="3513762"/>
            <a:ext cx="5950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eorgia" panose="02040502050405020303" pitchFamily="18" charset="0"/>
              </a:rPr>
              <a:t>…and in turn affects temperature and precipitation</a:t>
            </a:r>
          </a:p>
        </p:txBody>
      </p:sp>
    </p:spTree>
    <p:extLst>
      <p:ext uri="{BB962C8B-B14F-4D97-AF65-F5344CB8AC3E}">
        <p14:creationId xmlns:p14="http://schemas.microsoft.com/office/powerpoint/2010/main" val="4271075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3403</TotalTime>
  <Words>996</Words>
  <Application>Microsoft Macintosh PowerPoint</Application>
  <PresentationFormat>Widescreen</PresentationFormat>
  <Paragraphs>188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Arial</vt:lpstr>
      <vt:lpstr>Calibri</vt:lpstr>
      <vt:lpstr>Georgia</vt:lpstr>
      <vt:lpstr>Office Theme</vt:lpstr>
      <vt:lpstr>Future climate: temperature and precipitation</vt:lpstr>
      <vt:lpstr>PowerPoint Presentation</vt:lpstr>
      <vt:lpstr>Results from the IPCC assessment reports AR6</vt:lpstr>
      <vt:lpstr>Mean climate, extreme events and their impacts</vt:lpstr>
      <vt:lpstr>What defines climate?</vt:lpstr>
      <vt:lpstr>Projected increase in global temperature</vt:lpstr>
      <vt:lpstr>PowerPoint Presentation</vt:lpstr>
      <vt:lpstr>Temperature at the surface is driven by loss of heat at the surface</vt:lpstr>
      <vt:lpstr>Global circulation driven by temperature and pressure</vt:lpstr>
      <vt:lpstr>Too complex a system to infer consequences through logic, we need a model</vt:lpstr>
      <vt:lpstr>Near-term global surface temperature increase</vt:lpstr>
      <vt:lpstr>The land and ocean reflect, absorb and release heat differently</vt:lpstr>
      <vt:lpstr>Change of albedo over the Arctic</vt:lpstr>
      <vt:lpstr>Mid- and long-term global surface temperature increase</vt:lpstr>
      <vt:lpstr>Long-term changes in inter-annual temperature variability</vt:lpstr>
      <vt:lpstr>Changes in global precipitation</vt:lpstr>
      <vt:lpstr>Regional changes in yearly precipitation</vt:lpstr>
      <vt:lpstr>Near-term global precipitation change</vt:lpstr>
      <vt:lpstr>Uncertainty – the water cycle is complex</vt:lpstr>
      <vt:lpstr>PowerPoint Presentation</vt:lpstr>
      <vt:lpstr>Intertropical convergence zone (ITCZ)</vt:lpstr>
      <vt:lpstr>Frequency vs. intensity of precipitation</vt:lpstr>
      <vt:lpstr>Mid- and long-term global precipitation change</vt:lpstr>
      <vt:lpstr>Changes in precipitation at different warming levels</vt:lpstr>
      <vt:lpstr>How does average climate impact humans and ecosystems?</vt:lpstr>
      <vt:lpstr>Biological systems have temperature optima</vt:lpstr>
      <vt:lpstr>Acclimation to new conditions</vt:lpstr>
      <vt:lpstr>Coral bleaching</vt:lpstr>
      <vt:lpstr>PowerPoint Presentation</vt:lpstr>
      <vt:lpstr>Species range shift</vt:lpstr>
      <vt:lpstr>Limits to range shifts</vt:lpstr>
      <vt:lpstr>Human health</vt:lpstr>
      <vt:lpstr>Seasonality shifts</vt:lpstr>
      <vt:lpstr>Seasonality shifts: global greening</vt:lpstr>
      <vt:lpstr>Seasonality shifts: global browning</vt:lpstr>
      <vt:lpstr>Seasonality shifts: agriculture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climate: temperature and precipitation</dc:title>
  <dc:creator>Silvia Caldararu</dc:creator>
  <cp:lastModifiedBy>Silvia Caldararu</cp:lastModifiedBy>
  <cp:revision>2</cp:revision>
  <dcterms:created xsi:type="dcterms:W3CDTF">2023-03-07T10:10:34Z</dcterms:created>
  <dcterms:modified xsi:type="dcterms:W3CDTF">2025-08-05T16:35:05Z</dcterms:modified>
</cp:coreProperties>
</file>